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7"/>
  </p:notesMasterIdLst>
  <p:handoutMasterIdLst>
    <p:handoutMasterId r:id="rId28"/>
  </p:handoutMasterIdLst>
  <p:sldIdLst>
    <p:sldId id="827" r:id="rId2"/>
    <p:sldId id="838" r:id="rId3"/>
    <p:sldId id="833" r:id="rId4"/>
    <p:sldId id="837" r:id="rId5"/>
    <p:sldId id="834" r:id="rId6"/>
    <p:sldId id="839" r:id="rId7"/>
    <p:sldId id="848" r:id="rId8"/>
    <p:sldId id="829" r:id="rId9"/>
    <p:sldId id="856" r:id="rId10"/>
    <p:sldId id="857" r:id="rId11"/>
    <p:sldId id="858" r:id="rId12"/>
    <p:sldId id="859" r:id="rId13"/>
    <p:sldId id="860" r:id="rId14"/>
    <p:sldId id="849" r:id="rId15"/>
    <p:sldId id="852" r:id="rId16"/>
    <p:sldId id="853" r:id="rId17"/>
    <p:sldId id="855" r:id="rId18"/>
    <p:sldId id="854" r:id="rId19"/>
    <p:sldId id="847" r:id="rId20"/>
    <p:sldId id="843" r:id="rId21"/>
    <p:sldId id="844" r:id="rId22"/>
    <p:sldId id="846" r:id="rId23"/>
    <p:sldId id="845" r:id="rId24"/>
    <p:sldId id="851" r:id="rId25"/>
    <p:sldId id="85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DBA"/>
    <a:srgbClr val="1BBECC"/>
    <a:srgbClr val="440079"/>
    <a:srgbClr val="1E093C"/>
    <a:srgbClr val="17093B"/>
    <a:srgbClr val="4C5F91"/>
    <a:srgbClr val="116E76"/>
    <a:srgbClr val="BF485E"/>
    <a:srgbClr val="4B63A7"/>
    <a:srgbClr val="D1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84786" autoAdjust="0"/>
  </p:normalViewPr>
  <p:slideViewPr>
    <p:cSldViewPr snapToObjects="1">
      <p:cViewPr varScale="1">
        <p:scale>
          <a:sx n="95" d="100"/>
          <a:sy n="95" d="100"/>
        </p:scale>
        <p:origin x="19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35472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goal of this interim presentation is feedback!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all the data and I’m discovering some insights that are really cool – this is a time for me to present that and for you to ask me any questions that’ll guide me to the final draft of the project. Please ask any and all questions you can think of!</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103851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23</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25</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FRANK – applicants vs </a:t>
            </a:r>
            <a:r>
              <a:rPr lang="en-US" sz="1200" kern="1200" dirty="0" err="1">
                <a:solidFill>
                  <a:schemeClr val="tx1"/>
                </a:solidFill>
                <a:effectLst/>
                <a:latin typeface="+mn-lt"/>
                <a:ea typeface="+mn-ea"/>
                <a:cs typeface="+mn-cs"/>
              </a:rPr>
              <a:t>acceptees</a:t>
            </a:r>
            <a:r>
              <a:rPr lang="en-US" sz="1200" kern="1200" dirty="0">
                <a:solidFill>
                  <a:schemeClr val="tx1"/>
                </a:solidFill>
                <a:effectLst/>
                <a:latin typeface="+mn-lt"/>
                <a:ea typeface="+mn-ea"/>
                <a:cs typeface="+mn-cs"/>
              </a:rPr>
              <a:t>, as they move through the funnel. For each event?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Cross referencing, labeling</a:t>
            </a:r>
          </a:p>
          <a:p>
            <a:pPr lvl="1"/>
            <a:endParaRPr lang="en-US" sz="1200" kern="1200" dirty="0">
              <a:solidFill>
                <a:schemeClr val="tx1"/>
              </a:solidFill>
              <a:effectLst/>
              <a:latin typeface="+mn-lt"/>
              <a:ea typeface="+mn-ea"/>
              <a:cs typeface="+mn-cs"/>
            </a:endParaRPr>
          </a:p>
          <a:p>
            <a:pPr lvl="1"/>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87608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Interim Presentation Goal</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marL="0" indent="0" algn="ctr">
              <a:lnSpc>
                <a:spcPct val="200000"/>
              </a:lnSpc>
              <a:buNone/>
            </a:pPr>
            <a:endParaRPr lang="en-US" dirty="0"/>
          </a:p>
          <a:p>
            <a:pPr marL="0" indent="0" algn="ctr">
              <a:lnSpc>
                <a:spcPct val="200000"/>
              </a:lnSpc>
              <a:buNone/>
            </a:pPr>
            <a:endParaRPr lang="en-US" dirty="0"/>
          </a:p>
          <a:p>
            <a:pPr marL="0" indent="0" algn="ctr">
              <a:lnSpc>
                <a:spcPct val="200000"/>
              </a:lnSpc>
              <a:buNone/>
            </a:pPr>
            <a:r>
              <a:rPr lang="en-US" dirty="0"/>
              <a:t>Feedback!</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17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lnSpcReduction="20000"/>
          </a:bodyPr>
          <a:lstStyle/>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Surveys – behavior analysis</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6"/>
            <a:ext cx="4199097" cy="4756145"/>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a:p>
            <a:pPr marL="0" indent="0">
              <a:lnSpc>
                <a:spcPct val="200000"/>
              </a:lnSpc>
              <a:buNone/>
            </a:pPr>
            <a:endParaRPr lang="en-US" dirty="0"/>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304800" y="1607127"/>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2000" u="sng" dirty="0"/>
              <a:t>Top:</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2000" u="sng" dirty="0"/>
              <a:t>Bottom:</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rot="849364">
            <a:off x="6322300" y="2906254"/>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6960063" y="3978272"/>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
        <p:nvSpPr>
          <p:cNvPr id="14" name="Right Brace 13">
            <a:extLst>
              <a:ext uri="{FF2B5EF4-FFF2-40B4-BE49-F238E27FC236}">
                <a16:creationId xmlns:a16="http://schemas.microsoft.com/office/drawing/2014/main" id="{281A5E42-4D32-8144-A6D9-E74D920F9F60}"/>
              </a:ext>
            </a:extLst>
          </p:cNvPr>
          <p:cNvSpPr/>
          <p:nvPr/>
        </p:nvSpPr>
        <p:spPr>
          <a:xfrm rot="9930425">
            <a:off x="2354103" y="2895600"/>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73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850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I only used bootcamp application data, not attendees – the apps were more consistent. I do have </a:t>
            </a:r>
            <a:r>
              <a:rPr lang="en-US" i="1" dirty="0"/>
              <a:t>some</a:t>
            </a:r>
            <a:r>
              <a:rPr lang="en-US" dirty="0"/>
              <a:t> attendee data.</a:t>
            </a:r>
          </a:p>
          <a:p>
            <a:pPr lvl="1">
              <a:lnSpc>
                <a:spcPct val="150000"/>
              </a:lnSpc>
            </a:pPr>
            <a:r>
              <a:rPr lang="en-US" dirty="0"/>
              <a:t>Affinity data (all people and organizations) is from July 14</a:t>
            </a:r>
            <a:r>
              <a:rPr lang="en-US" baseline="30000" dirty="0"/>
              <a:t>th</a:t>
            </a:r>
            <a:r>
              <a:rPr lang="en-US" dirty="0"/>
              <a:t>, 2021</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644108" y="5277699"/>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
        <p:nvSpPr>
          <p:cNvPr id="14" name="Content Placeholder 3">
            <a:extLst>
              <a:ext uri="{FF2B5EF4-FFF2-40B4-BE49-F238E27FC236}">
                <a16:creationId xmlns:a16="http://schemas.microsoft.com/office/drawing/2014/main" id="{DC2B1C06-4DA5-9C4A-9115-21640EBA7074}"/>
              </a:ext>
            </a:extLst>
          </p:cNvPr>
          <p:cNvSpPr txBox="1">
            <a:spLocks/>
          </p:cNvSpPr>
          <p:nvPr/>
        </p:nvSpPr>
        <p:spPr>
          <a:xfrm>
            <a:off x="1713445" y="5681449"/>
            <a:ext cx="2948005"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 who attended </a:t>
            </a:r>
            <a:r>
              <a:rPr lang="en-US" sz="1200" b="1" u="sng" dirty="0"/>
              <a:t>ONLY</a:t>
            </a:r>
            <a:r>
              <a:rPr lang="en-US" sz="1200" dirty="0"/>
              <a:t> this event)</a:t>
            </a:r>
          </a:p>
        </p:txBody>
      </p:sp>
    </p:spTree>
    <p:extLst>
      <p:ext uri="{BB962C8B-B14F-4D97-AF65-F5344CB8AC3E}">
        <p14:creationId xmlns:p14="http://schemas.microsoft.com/office/powerpoint/2010/main" val="246169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61009</TotalTime>
  <Words>1661</Words>
  <Application>Microsoft Macintosh PowerPoint</Application>
  <PresentationFormat>On-screen Show (4:3)</PresentationFormat>
  <Paragraphs>334</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Fugue</vt:lpstr>
      <vt:lpstr>Gotham Book</vt:lpstr>
      <vt:lpstr>Gotham-Book</vt:lpstr>
      <vt:lpstr>Wingdings</vt:lpstr>
      <vt:lpstr>ei_template</vt:lpstr>
      <vt:lpstr>Pipeline Project An analysis of the program funnel</vt:lpstr>
      <vt:lpstr>Interim Presentation Goal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1958</cp:revision>
  <cp:lastPrinted>2019-02-22T16:01:32Z</cp:lastPrinted>
  <dcterms:created xsi:type="dcterms:W3CDTF">2010-12-14T15:33:10Z</dcterms:created>
  <dcterms:modified xsi:type="dcterms:W3CDTF">2021-08-02T20:06:51Z</dcterms:modified>
</cp:coreProperties>
</file>